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" ContentType="image/unknown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xdL15xfuJqPcCcX3eVzwg==" hashData="AiGo24toBgw8WMXMEBHbtNUEcEmhOHr6au6XWq+C8Ud/Eh7yoZ5FKuRnlCF6W5dETo+/NbGX2n1k9EFmoiBvr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702"/>
  </p:normalViewPr>
  <p:slideViewPr>
    <p:cSldViewPr snapToGrid="0">
      <p:cViewPr varScale="1">
        <p:scale>
          <a:sx n="98" d="100"/>
          <a:sy n="98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AB395-F234-A3CD-AB02-0B8306A2EB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5B6DDE-49DC-8A8A-6053-11223D3D4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449906-0723-A646-7A29-CCDB1B343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7C9B14-C8A8-6FD3-F5E5-879C567E2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69F35E-497A-E743-70C0-600C1DC1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5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15FEC-393A-DB5F-A167-A57BCCC58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0633301-67B5-4FEB-A820-4C3E79660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0CBD5F-E058-9676-77AD-070E04DD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ED3E01-E2E2-7EEF-8953-C4AFD7E03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BE90EF-DEC7-59B5-E9E1-239EED67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912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9F43FCE-AEAA-EA25-E9A6-54D74A92A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8CA0301-B9C2-4384-C1FB-BC8B9ACBD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E1FEBD-229C-3A3F-337D-9817C008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A51D70-5E6C-92F4-3DDE-473C654A3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7B39478-AC91-C048-21BE-01A03C76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500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72CA7-FB32-530F-CB14-9EE466E63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0F5A36-EDDD-003B-6DFE-40695564B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B849D2-AFC2-71A8-6988-4B70410A8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4CBDFD-5195-57C4-BB0C-0C95F012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AB0461-DBDB-3AE8-E462-E6D84773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534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27156-406A-0409-0F39-E0A2D4D27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FDB745-ED39-8F7E-A425-1C8551756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8E01A1-36D9-2423-13DA-E8E7E8A9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963E00-FB91-CEFA-4D0B-42F98E9C4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81B122-9656-CCC5-7E95-8274387B9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543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A166B-528B-DB56-AEE6-EC545A2E8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AC6B26-4103-CF03-A03C-2C3268C49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BB03A43-2500-2322-B219-87CC2F1D0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18B194-0333-A2F0-9873-3268B0C5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F04914-36E4-4437-3C03-4D6EB433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DF33A0C-D2E4-1186-990A-4D015498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591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59476-04BA-53E5-14A8-788DA980E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36026C-DAD7-CF6A-9CC9-CC89D6D1B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4D0C1E8-39AC-001C-8AC3-BD78C8ED3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8652018-B9F6-3BD2-90C2-05C938E6D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AAA1283-6257-F9B1-21DC-7354BCC06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0E6CCBD-FDFF-695D-E645-72950EF9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90366D-D553-BE34-6D78-5EF89989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20DA4B1-2834-7AC5-0CF8-B7DA8FCB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922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EC5D52-BB1F-9016-2DAE-6CEBB2440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EE08BCE-D8FE-FB7C-9EC0-AB0FA303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42FD161-ED65-8126-7946-C8D14682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82FB4B6-8B48-A8B7-1251-E8AD03A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02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3F36AE9-2972-4713-FFF8-25A7D9670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ABBEBE0-7571-999D-A7BC-55EAA0BE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5A20E15-F3AE-2368-0D24-7F6EA8AF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797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79FEA-40F1-61C8-F630-6387107C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C3FC3A-005E-F4F6-CDDC-35ED34FC9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4AED793-AC0C-7FBD-9561-B71F7CF96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DA5B8BD-04D3-2541-A5CD-D2750366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D09F38-3FC7-1B43-0E64-EFAC5FD0B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9519A3-E84A-C402-25A5-F32C0B01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51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F7F12-BCFC-3EF9-9C06-DEF491FF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7854D25-73E5-B321-E3FB-62F90CCEA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D0FB8B-3F3F-35AE-279A-7A8FB1A62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380B5AF-3425-9BD5-E4FB-AE756758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24E885-9710-6D4A-C684-05706641B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91A6430-D15B-B50E-3047-A6A2526D6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45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E07763E-B2BF-841B-97E2-D4B11F9A0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427ED6-924A-E9D5-F0AB-97B20E561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E80A5E-EAE0-4A28-E415-08EFEB2B9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7523-B659-43CF-85B1-B5EA25881442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759C16-5BD0-2CDC-8AE3-54398BE01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2F0C8D-9CA4-B405-CEE9-7FBF711B7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98B24-D785-46E3-95EA-BAF6B4C5BF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332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xls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A434A-414F-1D91-3E71-107BE9FA2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Jaarcijfers 2025 Vereniging Heemhuis Poorten Frederik Ootmarsum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D21AEBF-32BE-7481-A4A8-8C2DEB6F21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Jaarcijfers 2025 en begroting 2026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982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EE10BF-8D02-633A-7DE9-D1F2A94D0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996" y="365126"/>
            <a:ext cx="9807804" cy="55870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F942DEB2-25E2-3AC4-24CC-C198A79861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0" y="3525044"/>
            <a:ext cx="952500" cy="952500"/>
          </a:xfr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0F16A12A-FFBF-8CC4-D20A-3A7A42B9C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146129"/>
              </p:ext>
            </p:extLst>
          </p:nvPr>
        </p:nvGraphicFramePr>
        <p:xfrm>
          <a:off x="-2" y="365126"/>
          <a:ext cx="13640587" cy="18774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69488">
                  <a:extLst>
                    <a:ext uri="{9D8B030D-6E8A-4147-A177-3AD203B41FA5}">
                      <a16:colId xmlns:a16="http://schemas.microsoft.com/office/drawing/2014/main" val="1382915060"/>
                    </a:ext>
                  </a:extLst>
                </a:gridCol>
                <a:gridCol w="3427886">
                  <a:extLst>
                    <a:ext uri="{9D8B030D-6E8A-4147-A177-3AD203B41FA5}">
                      <a16:colId xmlns:a16="http://schemas.microsoft.com/office/drawing/2014/main" val="1434890745"/>
                    </a:ext>
                  </a:extLst>
                </a:gridCol>
                <a:gridCol w="3243213">
                  <a:extLst>
                    <a:ext uri="{9D8B030D-6E8A-4147-A177-3AD203B41FA5}">
                      <a16:colId xmlns:a16="http://schemas.microsoft.com/office/drawing/2014/main" val="1683842196"/>
                    </a:ext>
                  </a:extLst>
                </a:gridCol>
              </a:tblGrid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2201124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800" u="none" strike="noStrike" dirty="0">
                          <a:effectLst/>
                        </a:rPr>
                        <a:t> Vereniging Heemhuis Poorten Frederik  </a:t>
                      </a:r>
                      <a:endParaRPr lang="nl-N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670289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800" u="none" strike="noStrike" dirty="0">
                          <a:effectLst/>
                        </a:rPr>
                        <a:t>  Ootmarsum </a:t>
                      </a:r>
                      <a:endParaRPr lang="nl-N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600" u="none" strike="noStrike">
                          <a:effectLst/>
                        </a:rPr>
                        <a:t> </a:t>
                      </a:r>
                      <a:endParaRPr lang="nl-N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0286159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9847103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5514865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3367176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6156654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77352323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1820096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Balans per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31 december 2025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31 december 2024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8613874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095676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ACTIVA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922373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524419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Vaste activa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0723766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Materiële vaste activa</a:t>
                      </a: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81072875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Inventaris Heemhuis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 890,00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   250,00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14532269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Computer- en scanapparatuur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1.124,00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2.283,00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9888665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2.014,00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2.533,00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457147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9314342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Vlottende activa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6411661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Vorderingen</a:t>
                      </a: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777944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Nog te ontvangen bedragen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   100,00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   989,00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6318742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Nog te ontvangen subsidie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   750,00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9607719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Rekening-courant Stichting Heemhuis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 815,00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622798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1.665,00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   989,00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6021351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108031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Liquide middelen</a:t>
                      </a: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8945530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Rabobank rekening-courant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1.474,00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   578,00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0380119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Rabobank spaarrekening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34.166,00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77.581,00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2705888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Kas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 806,00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2.565,00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107203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36.446,00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80.724,00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5357501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58860120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Voorraden</a:t>
                      </a: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0041872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Voorraden te verkopen boeken eigen beheer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8.550,00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5.540,00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12597976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Verzameling ex BMS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2.500,00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2.500,00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87105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11.050,00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  8.040,00 </a:t>
                      </a: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942802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4015484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Totaal activa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51.175,00 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 €            92.286,00 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3534801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72702657"/>
                  </a:ext>
                </a:extLst>
              </a:tr>
              <a:tr h="4605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8298416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50006278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6789581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1514435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0252400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1013899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6570992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3192740"/>
                  </a:ext>
                </a:extLst>
              </a:tr>
              <a:tr h="2631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7569520"/>
                  </a:ext>
                </a:extLst>
              </a:tr>
            </a:tbl>
          </a:graphicData>
        </a:graphic>
      </p:graphicFrame>
      <p:pic>
        <p:nvPicPr>
          <p:cNvPr id="7" name="Afbeelding 6">
            <a:extLst>
              <a:ext uri="{FF2B5EF4-FFF2-40B4-BE49-F238E27FC236}">
                <a16:creationId xmlns:a16="http://schemas.microsoft.com/office/drawing/2014/main" id="{1839EC02-AF08-4C82-1968-6706E675A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5" y="499621"/>
            <a:ext cx="3450210" cy="161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47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A6FC5715-BBE0-F881-8B11-4A866E007D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06764"/>
              </p:ext>
            </p:extLst>
          </p:nvPr>
        </p:nvGraphicFramePr>
        <p:xfrm>
          <a:off x="1" y="0"/>
          <a:ext cx="13668865" cy="129734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28296">
                  <a:extLst>
                    <a:ext uri="{9D8B030D-6E8A-4147-A177-3AD203B41FA5}">
                      <a16:colId xmlns:a16="http://schemas.microsoft.com/office/drawing/2014/main" val="619410417"/>
                    </a:ext>
                  </a:extLst>
                </a:gridCol>
                <a:gridCol w="3090629">
                  <a:extLst>
                    <a:ext uri="{9D8B030D-6E8A-4147-A177-3AD203B41FA5}">
                      <a16:colId xmlns:a16="http://schemas.microsoft.com/office/drawing/2014/main" val="1547472665"/>
                    </a:ext>
                  </a:extLst>
                </a:gridCol>
                <a:gridCol w="3249940">
                  <a:extLst>
                    <a:ext uri="{9D8B030D-6E8A-4147-A177-3AD203B41FA5}">
                      <a16:colId xmlns:a16="http://schemas.microsoft.com/office/drawing/2014/main" val="2887565883"/>
                    </a:ext>
                  </a:extLst>
                </a:gridCol>
              </a:tblGrid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563498641"/>
                  </a:ext>
                </a:extLst>
              </a:tr>
              <a:tr h="8618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Balans per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31 december 2025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31 december 2024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609386271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129067635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PASSIVA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3056919955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56556897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Eigen vermogen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227703255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Vrije reserves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38.719,00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29.659,00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1554223155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Resultaat verslagjaar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7.319,00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  9.059,00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087874320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Voorziening vervanging apparatuur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5.000,00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5.000,00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4164925298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51.038,00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43.718,00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580474025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3128833232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Vlottende passiva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351583502"/>
                  </a:ext>
                </a:extLst>
              </a:tr>
              <a:tr h="4326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Te betalen bedragen</a:t>
                      </a:r>
                      <a:endParaRPr lang="nl-NL" sz="28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1956493493"/>
                  </a:ext>
                </a:extLst>
              </a:tr>
              <a:tr h="4326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Te betalen posten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   137,00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       12,00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59319090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Rekening-courant St Heemhuis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48.556,00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3166881303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   137,00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sng" strike="noStrike" dirty="0">
                          <a:effectLst/>
                        </a:rPr>
                        <a:t> €            48.568,00 </a:t>
                      </a:r>
                      <a:endParaRPr lang="nl-NL" sz="28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129223501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1623300869"/>
                  </a:ext>
                </a:extLst>
              </a:tr>
              <a:tr h="6472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 dirty="0">
                          <a:effectLst/>
                        </a:rPr>
                        <a:t>Totaal passiva</a:t>
                      </a:r>
                      <a:endParaRPr lang="nl-NL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51.175,00 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 €            92.286,00 </a:t>
                      </a:r>
                      <a:endParaRPr lang="nl-NL" sz="2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534270308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3342408439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540027326"/>
                  </a:ext>
                </a:extLst>
              </a:tr>
              <a:tr h="4326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Toelichting op het eigen vermogen: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3593284912"/>
                  </a:ext>
                </a:extLst>
              </a:tr>
              <a:tr h="861836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Overeenkomstig het besluit van de ledenvergadering d.d. 10 april 2025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4234169511"/>
                  </a:ext>
                </a:extLst>
              </a:tr>
              <a:tr h="647254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800" u="none" strike="noStrike">
                          <a:effectLst/>
                        </a:rPr>
                        <a:t>is het resultaat over 2024 ad. € 9,059 toegevoegd aan de Vrije Reserves.</a:t>
                      </a: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2254105001"/>
                  </a:ext>
                </a:extLst>
              </a:tr>
              <a:tr h="352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73" marR="6973" marT="6973" marB="0" anchor="b"/>
                </a:tc>
                <a:extLst>
                  <a:ext uri="{0D108BD9-81ED-4DB2-BD59-A6C34878D82A}">
                    <a16:rowId xmlns:a16="http://schemas.microsoft.com/office/drawing/2014/main" val="1665768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20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43D978A-F641-C8A2-593F-5F36EED07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079425"/>
              </p:ext>
            </p:extLst>
          </p:nvPr>
        </p:nvGraphicFramePr>
        <p:xfrm>
          <a:off x="18854" y="75414"/>
          <a:ext cx="12173146" cy="17190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9349">
                  <a:extLst>
                    <a:ext uri="{9D8B030D-6E8A-4147-A177-3AD203B41FA5}">
                      <a16:colId xmlns:a16="http://schemas.microsoft.com/office/drawing/2014/main" val="430980623"/>
                    </a:ext>
                  </a:extLst>
                </a:gridCol>
                <a:gridCol w="1879496">
                  <a:extLst>
                    <a:ext uri="{9D8B030D-6E8A-4147-A177-3AD203B41FA5}">
                      <a16:colId xmlns:a16="http://schemas.microsoft.com/office/drawing/2014/main" val="2830627761"/>
                    </a:ext>
                  </a:extLst>
                </a:gridCol>
                <a:gridCol w="1731117">
                  <a:extLst>
                    <a:ext uri="{9D8B030D-6E8A-4147-A177-3AD203B41FA5}">
                      <a16:colId xmlns:a16="http://schemas.microsoft.com/office/drawing/2014/main" val="3485378983"/>
                    </a:ext>
                  </a:extLst>
                </a:gridCol>
                <a:gridCol w="1805304">
                  <a:extLst>
                    <a:ext uri="{9D8B030D-6E8A-4147-A177-3AD203B41FA5}">
                      <a16:colId xmlns:a16="http://schemas.microsoft.com/office/drawing/2014/main" val="3921513446"/>
                    </a:ext>
                  </a:extLst>
                </a:gridCol>
                <a:gridCol w="2027880">
                  <a:extLst>
                    <a:ext uri="{9D8B030D-6E8A-4147-A177-3AD203B41FA5}">
                      <a16:colId xmlns:a16="http://schemas.microsoft.com/office/drawing/2014/main" val="3463172087"/>
                    </a:ext>
                  </a:extLst>
                </a:gridCol>
              </a:tblGrid>
              <a:tr h="1423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7709658"/>
                  </a:ext>
                </a:extLst>
              </a:tr>
              <a:tr h="59300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VERENIGING HEEMHUIS POORTEN FREDERIK OOTMARSUM 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 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 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 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0180261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 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6037880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582866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424302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8061048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22213838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2902851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Begroting 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Exploitatie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Begroting 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Exploitatie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24533776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2026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2025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2025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2024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7402440"/>
                  </a:ext>
                </a:extLst>
              </a:tr>
              <a:tr h="1090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405700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</a:rPr>
                        <a:t>BATEN</a:t>
                      </a:r>
                      <a:endParaRPr lang="nl-NL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70333916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Lidmaatschappen en donaties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16.000,00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€ 15.922,00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15.000,00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14.843,00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1882985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Fondsenwerving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3.000,00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3.300,00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4.000,00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3.906,00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7707391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Opbrengst verkoop boeken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1.000,00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891,00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1.000,00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745,00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6495137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Opbrengst Markeboek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2.500,00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€ 10.744,00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9042723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Vrije giften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400,00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470,00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200,00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422,00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61534365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Subsidie gemeente Dinkelland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750,00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750,00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700,00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491,00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4056820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Bijdrage Rabobank ClubSupport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200,00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244,00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192,00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9326919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Rente en soortgelijke opbrengsten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200,00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666,00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581,00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8219153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Verhuur Heemhuis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9548781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Overige baten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  2.500,00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>
                          <a:effectLst/>
                        </a:rPr>
                        <a:t> €      460,00 </a:t>
                      </a:r>
                      <a:endParaRPr lang="nl-NL" sz="2400" b="0" i="0" u="sng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    100,00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       400,00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097022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136804"/>
                  </a:ext>
                </a:extLst>
              </a:tr>
              <a:tr h="157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Totaal baten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</a:rPr>
                        <a:t>   €    26.650,00 </a:t>
                      </a:r>
                      <a:endParaRPr lang="nl-NL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€ 33.547,00 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21.200,00 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21.580,00 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6596763"/>
                  </a:ext>
                </a:extLst>
              </a:tr>
              <a:tr h="1904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4538778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Aantal leden / donateurs / sponsoren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562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540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4012822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Bedrag minimum contributie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 25,00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25,00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25,00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  25,00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7402473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94141783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4029018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LASTEN</a:t>
                      </a:r>
                      <a:endParaRPr lang="nl-NL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8563996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</a:rPr>
                        <a:t>Huisvesting</a:t>
                      </a:r>
                      <a:endParaRPr lang="nl-NL" sz="240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775721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Gas, water en electra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6.000,00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3.529,00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5.000,00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1.058,00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321018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Verzekeringen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900,00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851,00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1.000,00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822,00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9961034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Onroerende zaakbelasting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391,00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500,00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390,00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8877006"/>
                  </a:ext>
                </a:extLst>
              </a:tr>
              <a:tr h="2846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Betaalde huur Molenhuisje en Heemhuis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3.600,00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1.541,00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500,00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328,00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2623970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Schoonmaak Molenhuisje en Heemhus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150,00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151,00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     90,00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8644012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Internetkosten en kosten website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   2.000,00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1.332,00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>
                          <a:effectLst/>
                        </a:rPr>
                        <a:t> €    2.000,00 </a:t>
                      </a:r>
                      <a:endParaRPr lang="nl-NL" sz="2400" b="0" i="0" u="sng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</a:rPr>
                        <a:t> €       1.331,00 </a:t>
                      </a:r>
                      <a:endParaRPr lang="nl-NL" sz="24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400762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2482254"/>
                  </a:ext>
                </a:extLst>
              </a:tr>
              <a:tr h="151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sng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0204460"/>
                  </a:ext>
                </a:extLst>
              </a:tr>
              <a:tr h="157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sng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12.750,00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7.795,00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9.100,00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</a:rPr>
                        <a:t> €       4.019,00 </a:t>
                      </a: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0062282"/>
                  </a:ext>
                </a:extLst>
              </a:tr>
              <a:tr h="157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sng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4553722"/>
                  </a:ext>
                </a:extLst>
              </a:tr>
            </a:tbl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C068F544-1454-3BAD-491E-CC1EEC06B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98" y="400951"/>
            <a:ext cx="19812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82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A5A19D2B-901C-38D3-34D7-40A372D19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398255"/>
              </p:ext>
            </p:extLst>
          </p:nvPr>
        </p:nvGraphicFramePr>
        <p:xfrm>
          <a:off x="0" y="0"/>
          <a:ext cx="12192001" cy="15101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8203">
                  <a:extLst>
                    <a:ext uri="{9D8B030D-6E8A-4147-A177-3AD203B41FA5}">
                      <a16:colId xmlns:a16="http://schemas.microsoft.com/office/drawing/2014/main" val="851394930"/>
                    </a:ext>
                  </a:extLst>
                </a:gridCol>
                <a:gridCol w="1879496">
                  <a:extLst>
                    <a:ext uri="{9D8B030D-6E8A-4147-A177-3AD203B41FA5}">
                      <a16:colId xmlns:a16="http://schemas.microsoft.com/office/drawing/2014/main" val="35628140"/>
                    </a:ext>
                  </a:extLst>
                </a:gridCol>
                <a:gridCol w="1731115">
                  <a:extLst>
                    <a:ext uri="{9D8B030D-6E8A-4147-A177-3AD203B41FA5}">
                      <a16:colId xmlns:a16="http://schemas.microsoft.com/office/drawing/2014/main" val="2386705524"/>
                    </a:ext>
                  </a:extLst>
                </a:gridCol>
                <a:gridCol w="1805307">
                  <a:extLst>
                    <a:ext uri="{9D8B030D-6E8A-4147-A177-3AD203B41FA5}">
                      <a16:colId xmlns:a16="http://schemas.microsoft.com/office/drawing/2014/main" val="615714985"/>
                    </a:ext>
                  </a:extLst>
                </a:gridCol>
                <a:gridCol w="2027880">
                  <a:extLst>
                    <a:ext uri="{9D8B030D-6E8A-4147-A177-3AD203B41FA5}">
                      <a16:colId xmlns:a16="http://schemas.microsoft.com/office/drawing/2014/main" val="1883008019"/>
                    </a:ext>
                  </a:extLst>
                </a:gridCol>
              </a:tblGrid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Begroting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Exploitatie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Begroting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Exploitatie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027314711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705711950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Organisatiekosten</a:t>
                      </a:r>
                      <a:endParaRPr lang="nl-NL" sz="20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98587845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838532542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Afschrijving inventaris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220,00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180,00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429972901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Afschrijving ICT-apparatuur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1.159,00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1.200,00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1.159,00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323578389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Administratiekosten/porto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800,00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709,00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501631255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Mutatie voorraad te verkopen boeken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40,00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1.500,00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1.529,00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148756444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Representatie, attenties, propaganda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450,00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347,00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367,00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472712457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Lidmaatschappen/abonnementen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228,00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222,00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640879734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Telefoonkosten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55380239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Bankkosten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530,00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503,00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083767153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Kantoorartikelen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750,00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819,00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209166987"/>
                  </a:ext>
                </a:extLst>
              </a:tr>
              <a:tr h="1067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Kantinekosten Heemhuis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350,00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283,00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925319489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Overige algemene kosten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421,00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500,00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258,00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954101735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5.600,00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4.856,00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5.200,00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4.418,00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27143554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389967425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activiteiten</a:t>
                      </a:r>
                      <a:endParaRPr lang="nl-NL" sz="20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50253168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donateurs-avond(en)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256,00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700,00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481,00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980215801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Heemsproak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203,00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341,00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102583525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uitgave jaarboek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2.500,00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2.473,00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2.500,00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2.061,00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64930557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Eigen bibliotheek (boeken/plakboeken)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165,00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40,00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174974284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werkgroep-vergadering(en)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488446042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ledenvergaderingen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163,00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400,00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260,00</a:t>
                      </a: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028803818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Poorten Frederik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141,00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1.000,00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69359530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bestuursactiviteit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291955007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Overige kosten activiteiten/archief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121070174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Inkoopkosten Markeboek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7.511,00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60254323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opening Heemhuis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2.156,00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684705660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schoolproject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1.500,00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640653706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5.450,00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€ 13.068,00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5.400,00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3.183,00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40364490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3333888822"/>
                  </a:ext>
                </a:extLst>
              </a:tr>
              <a:tr h="3001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werkgroepen</a:t>
                      </a:r>
                      <a:endParaRPr lang="nl-NL" sz="20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565288803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Fotowerkgroep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360,00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151,00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190,00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95252948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Bibliotheek en Archief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600,00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246,00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229,00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439061920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Internet-werkgroep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12,00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51815683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Geschiedenis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14,00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102739274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Genealogie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062398133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Archeologie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112432191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Vogelwerkgroep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1.750,00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75,00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468,00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459932959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Dialect en folklore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7619583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Natuurstudiegroep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25,00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50,00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486466097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3.460,00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509,00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1.225,00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901,00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062866637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433112006"/>
                  </a:ext>
                </a:extLst>
              </a:tr>
              <a:tr h="1428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Totaal lasten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27.260,00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€ 26.228,00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20.925,00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12.521,00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664914393"/>
                  </a:ext>
                </a:extLst>
              </a:tr>
              <a:tr h="148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1663589965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253092859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Exploitatie overschot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-610,00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7.319,00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275,00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9.059,00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970972716"/>
                  </a:ext>
                </a:extLst>
              </a:tr>
              <a:tr h="1375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2" marR="3392" marT="3392" marB="0" anchor="b"/>
                </a:tc>
                <a:extLst>
                  <a:ext uri="{0D108BD9-81ED-4DB2-BD59-A6C34878D82A}">
                    <a16:rowId xmlns:a16="http://schemas.microsoft.com/office/drawing/2014/main" val="2888805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38009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1014</Words>
  <Application>Microsoft Macintosh PowerPoint</Application>
  <PresentationFormat>Breedbeeld</PresentationFormat>
  <Paragraphs>357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Kantoorthema</vt:lpstr>
      <vt:lpstr>Jaarcijfers 2025 Vereniging Heemhuis Poorten Frederik Ootmarsum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 Bolscher</dc:creator>
  <cp:lastModifiedBy>Herman Steigstra</cp:lastModifiedBy>
  <cp:revision>4</cp:revision>
  <dcterms:created xsi:type="dcterms:W3CDTF">2026-02-12T13:53:32Z</dcterms:created>
  <dcterms:modified xsi:type="dcterms:W3CDTF">2026-05-26T09:51:39Z</dcterms:modified>
</cp:coreProperties>
</file>